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3" r:id="rId7"/>
    <p:sldId id="260" r:id="rId8"/>
    <p:sldId id="265" r:id="rId9"/>
    <p:sldId id="261" r:id="rId10"/>
    <p:sldId id="266" r:id="rId11"/>
    <p:sldId id="262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>
        <p:scale>
          <a:sx n="75" d="100"/>
          <a:sy n="75" d="100"/>
        </p:scale>
        <p:origin x="-36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880320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Четырёхугольники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Площади четырёхугольников</a:t>
            </a:r>
            <a:b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6936"/>
          </a:xfrm>
        </p:spPr>
        <p:txBody>
          <a:bodyPr>
            <a:normAutofit/>
          </a:bodyPr>
          <a:lstStyle/>
          <a:p>
            <a:pPr algn="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ыполнила учитель математики</a:t>
            </a: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Грунина Татьяна Владимировна 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31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708920"/>
            <a:ext cx="2088232" cy="1944216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2708920"/>
            <a:ext cx="2088232" cy="194421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2890664" cy="4525963"/>
          </a:xfrm>
        </p:spPr>
        <p:txBody>
          <a:bodyPr/>
          <a:lstStyle/>
          <a:p>
            <a:endParaRPr lang="ru-RU" dirty="0" smtClean="0"/>
          </a:p>
          <a:p>
            <a:r>
              <a:rPr lang="en-US" dirty="0" smtClean="0"/>
              <a:t>          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a             d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72000" y="2060847"/>
                <a:ext cx="4100636" cy="1982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</a:t>
                </a:r>
                <a:r>
                  <a:rPr lang="en-US" sz="36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AutoNum type="arabicPeriod"/>
                </a:pP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 </a:t>
                </a:r>
                <a:r>
                  <a:rPr lang="en-US" sz="36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d</m:t>
                        </m:r>
                      </m:e>
                      <m:sup>
                        <m:r>
                          <a:rPr lang="en-US" sz="36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060847"/>
                <a:ext cx="4100636" cy="1982659"/>
              </a:xfrm>
              <a:prstGeom prst="rect">
                <a:avLst/>
              </a:prstGeom>
              <a:blipFill rotWithShape="1">
                <a:blip r:embed="rId2"/>
                <a:stretch>
                  <a:fillRect l="-4458" t="-4615" b="-4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36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Трапеция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971600" y="2708920"/>
            <a:ext cx="2232248" cy="1656184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971600" y="2708920"/>
            <a:ext cx="1800200" cy="16561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03648" y="2708920"/>
            <a:ext cx="1800200" cy="165618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106688" cy="452596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B                C</a:t>
            </a:r>
          </a:p>
          <a:p>
            <a:r>
              <a:rPr lang="ru-RU" dirty="0" smtClean="0"/>
              <a:t>            О</a:t>
            </a:r>
            <a:endParaRPr lang="en-US" dirty="0"/>
          </a:p>
          <a:p>
            <a:r>
              <a:rPr lang="ru-RU" dirty="0" smtClean="0"/>
              <a:t>К                     М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A                        D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2132856"/>
            <a:ext cx="51845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Трапеция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– это четырёхугольник у которого две стороны параллельны, а две другие не параллельны.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Свойства: 1.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Средняя линия трапеция параллельна основаниям и равна их полусумме.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2.</a:t>
            </a:r>
            <a:r>
              <a:rPr lang="ru-RU" dirty="0" smtClean="0"/>
              <a:t> 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Отрезок, соединяющий середины диагоналей, равен половине разности оснований и лежит на средней линии.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3.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Биссектриса любого угла трапеции отсекает  на её основании (или его продолжении) отрезок, равный боковой стороне.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4.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Треугольники, образованные его отрезками диагоналей и основаниями трапеции, подобны.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187624" y="3537012"/>
            <a:ext cx="1800200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87624" y="3140968"/>
            <a:ext cx="216024" cy="7200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71600" y="3789040"/>
            <a:ext cx="216024" cy="7200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771800" y="3140968"/>
            <a:ext cx="216024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771800" y="3212976"/>
            <a:ext cx="216024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87824" y="3789040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87824" y="3861048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05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трапеции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683568" y="2708920"/>
            <a:ext cx="2520280" cy="2088232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59632" y="2708920"/>
            <a:ext cx="0" cy="20882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2890664" cy="452596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en-US" dirty="0" smtClean="0"/>
              <a:t>a</a:t>
            </a:r>
          </a:p>
          <a:p>
            <a:endParaRPr lang="en-US" dirty="0"/>
          </a:p>
          <a:p>
            <a:r>
              <a:rPr lang="en-US" dirty="0" smtClean="0"/>
              <a:t>     h</a:t>
            </a:r>
          </a:p>
          <a:p>
            <a:endParaRPr lang="en-US" dirty="0"/>
          </a:p>
          <a:p>
            <a:r>
              <a:rPr lang="en-US" dirty="0" smtClean="0"/>
              <a:t>           b</a:t>
            </a:r>
            <a:endParaRPr lang="ru-RU" dirty="0"/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 rot="16200000" flipH="1">
            <a:off x="1223628" y="4617132"/>
            <a:ext cx="216024" cy="144016"/>
          </a:xfrm>
          <a:prstGeom prst="bentConnector3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000748" y="2708920"/>
                <a:ext cx="4392488" cy="2549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</a:t>
                </a:r>
                <a:r>
                  <a:rPr lang="en-US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accent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</a:p>
              <a:p>
                <a:endParaRPr lang="en-US" dirty="0"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r>
                  <a:rPr lang="ru-RU" sz="3600" dirty="0" smtClean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pr</a:t>
                </a:r>
              </a:p>
              <a:p>
                <a:r>
                  <a:rPr lang="en-US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r  – </a:t>
                </a:r>
                <a:r>
                  <a:rPr lang="ru-RU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радиус вписанной окружности,     </a:t>
                </a:r>
              </a:p>
              <a:p>
                <a:r>
                  <a:rPr lang="ru-RU" dirty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если </a:t>
                </a:r>
                <a:r>
                  <a:rPr lang="ru-RU" dirty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таковая имеется</a:t>
                </a:r>
                <a:endParaRPr lang="en-US" dirty="0" smtClean="0"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p</a:t>
                </a:r>
                <a:r>
                  <a:rPr lang="ru-RU" dirty="0" smtClean="0">
                    <a:solidFill>
                      <a:schemeClr val="accent2">
                        <a:lumMod val="40000"/>
                        <a:lumOff val="6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полупериметр</a:t>
                </a:r>
                <a:endParaRPr lang="ru-RU" dirty="0"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748" y="2708920"/>
                <a:ext cx="4392488" cy="2549288"/>
              </a:xfrm>
              <a:prstGeom prst="rect">
                <a:avLst/>
              </a:prstGeom>
              <a:blipFill rotWithShape="1">
                <a:blip r:embed="rId2"/>
                <a:stretch>
                  <a:fillRect l="-4161" b="-26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292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Фигура, имеющая форму буквы L 14"/>
          <p:cNvSpPr/>
          <p:nvPr/>
        </p:nvSpPr>
        <p:spPr>
          <a:xfrm>
            <a:off x="4355976" y="5487568"/>
            <a:ext cx="914400" cy="914400"/>
          </a:xfrm>
          <a:prstGeom prst="corner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94484" y="5473008"/>
            <a:ext cx="914400" cy="9144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Трапеция 12"/>
          <p:cNvSpPr/>
          <p:nvPr/>
        </p:nvSpPr>
        <p:spPr>
          <a:xfrm>
            <a:off x="6660232" y="5445224"/>
            <a:ext cx="1584176" cy="928120"/>
          </a:xfrm>
          <a:prstGeom prst="trapezoid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29320" y="3835896"/>
            <a:ext cx="1406776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6827192" y="3835896"/>
            <a:ext cx="914400" cy="914400"/>
          </a:xfrm>
          <a:prstGeom prst="snip2Diag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абличка 9"/>
          <p:cNvSpPr/>
          <p:nvPr/>
        </p:nvSpPr>
        <p:spPr>
          <a:xfrm>
            <a:off x="1233268" y="3835896"/>
            <a:ext cx="914400" cy="914400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решение 8"/>
          <p:cNvSpPr/>
          <p:nvPr/>
        </p:nvSpPr>
        <p:spPr>
          <a:xfrm>
            <a:off x="6779096" y="1844824"/>
            <a:ext cx="914400" cy="1105272"/>
          </a:xfrm>
          <a:prstGeom prst="flowChartDecision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естиугольник 7"/>
          <p:cNvSpPr/>
          <p:nvPr/>
        </p:nvSpPr>
        <p:spPr>
          <a:xfrm>
            <a:off x="4029320" y="2035696"/>
            <a:ext cx="1060704" cy="914400"/>
          </a:xfrm>
          <a:prstGeom prst="hexag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1043608" y="2035696"/>
            <a:ext cx="1216152" cy="914400"/>
          </a:xfrm>
          <a:prstGeom prst="parallelogram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Многоугольники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1                           2                         3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4                          5                         6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7                           8                         9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5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1043608" y="2564904"/>
            <a:ext cx="2296272" cy="1584176"/>
          </a:xfrm>
          <a:prstGeom prst="parallelogram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076" y="116632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552" y="1556792"/>
            <a:ext cx="32483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А </a:t>
            </a:r>
            <a:r>
              <a:rPr lang="en-US" dirty="0" smtClean="0"/>
              <a:t>                   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O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                     D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1043608" y="2615456"/>
            <a:ext cx="2296272" cy="151216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471664" y="2600908"/>
            <a:ext cx="1440160" cy="151216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63888" y="1188358"/>
            <a:ext cx="508778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 у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противоположные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попарно параллельны</a:t>
            </a:r>
            <a:endParaRPr lang="en-US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/>
              <a:t>  </a:t>
            </a:r>
            <a:r>
              <a:rPr lang="ru-RU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</a:t>
            </a:r>
            <a:r>
              <a:rPr lang="ru-RU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в четырёхугольнике диагонали пересекаются и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точкой пересечения делятся пополам, то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 параллелограмм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в четырёхугольнике противоположные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 и равны, то этот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 параллелограмм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в четырёхугольнике противоположные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попарно параллельны, то этот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</a:t>
            </a:r>
          </a:p>
          <a:p>
            <a:pPr lvl="0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/>
              <a:t>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параллелограмме диагонали  </a:t>
            </a:r>
            <a:r>
              <a:rPr lang="ru-RU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 </a:t>
            </a:r>
            <a:r>
              <a:rPr lang="ru-RU" sz="20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точкой пересечения делятся </a:t>
            </a:r>
            <a:r>
              <a:rPr lang="ru-RU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пополам</a:t>
            </a:r>
            <a:endParaRPr lang="en-US" sz="2000" dirty="0" smtClean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параллелограмме противоположные стороны равны и противоположные углы равны</a:t>
            </a:r>
            <a:endParaRPr lang="ru-RU" sz="2000" dirty="0"/>
          </a:p>
          <a:p>
            <a:pPr lvl="0"/>
            <a:endParaRPr lang="ru-RU" sz="20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ru-RU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305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параллелограмма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551136" y="2298204"/>
            <a:ext cx="2440288" cy="1778496"/>
          </a:xfrm>
          <a:prstGeom prst="parallelogram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034680" cy="45259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ru-RU" dirty="0" smtClean="0"/>
              <a:t>   </a:t>
            </a:r>
            <a:r>
              <a:rPr lang="en-US" dirty="0" smtClean="0"/>
              <a:t>h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l-GR" dirty="0" smtClean="0"/>
              <a:t>α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</a:t>
            </a:r>
            <a:r>
              <a:rPr lang="en-US" dirty="0" smtClean="0"/>
              <a:t>b</a:t>
            </a:r>
            <a:endParaRPr lang="ru-RU" dirty="0"/>
          </a:p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971600" y="2276872"/>
            <a:ext cx="0" cy="177849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71600" y="2276872"/>
            <a:ext cx="1512168" cy="177849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39552" y="2276872"/>
            <a:ext cx="2440288" cy="177849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47864" y="2204864"/>
                <a:ext cx="5400600" cy="3106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                      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</a:t>
                </a:r>
                <a:r>
                  <a:rPr lang="ru-RU" sz="3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.</a:t>
                </a:r>
                <a:r>
                  <a:rPr lang="ru-RU" sz="3600" dirty="0" smtClean="0"/>
                  <a:t> </a:t>
                </a:r>
                <a:r>
                  <a:rPr lang="en-US" sz="3600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S = b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</a:p>
              <a:p>
                <a:endParaRPr lang="en-US" sz="3600" dirty="0"/>
              </a:p>
              <a:p>
                <a:r>
                  <a:rPr lang="en-US" sz="3600" dirty="0" smtClean="0"/>
                  <a:t>              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2</a:t>
                </a:r>
                <a:r>
                  <a:rPr lang="ru-RU" sz="3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.</a:t>
                </a:r>
                <a:r>
                  <a:rPr lang="ru-RU" sz="3600" dirty="0" smtClean="0"/>
                  <a:t> </a:t>
                </a:r>
                <a:r>
                  <a:rPr lang="en-US" sz="3600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S = </a:t>
                </a:r>
                <a:r>
                  <a:rPr lang="en-US" sz="3600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ab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l-GR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ru-RU" sz="3600" dirty="0" smtClean="0"/>
              </a:p>
              <a:p>
                <a:endParaRPr lang="ru-RU" sz="3600" dirty="0"/>
              </a:p>
              <a:p>
                <a:r>
                  <a:rPr lang="ru-RU" sz="3600" dirty="0" smtClean="0"/>
                  <a:t>              </a:t>
                </a:r>
                <a:r>
                  <a:rPr lang="ru-RU" sz="3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3.</a:t>
                </a:r>
                <a:r>
                  <a:rPr lang="ru-RU" sz="3600" dirty="0" smtClean="0"/>
                  <a:t> </a:t>
                </a:r>
                <a:r>
                  <a:rPr lang="en-US" sz="3600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 2</m:t>
                        </m:r>
                      </m:den>
                    </m:f>
                    <m:sSub>
                      <m:sSub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func>
                      <m:funcPr>
                        <m:ctrlPr>
                          <a:rPr lang="ru-RU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600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𝛾</m:t>
                        </m:r>
                      </m:e>
                    </m:func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204864"/>
                <a:ext cx="5400600" cy="3106107"/>
              </a:xfrm>
              <a:prstGeom prst="rect">
                <a:avLst/>
              </a:prstGeom>
              <a:blipFill rotWithShape="1">
                <a:blip r:embed="rId2"/>
                <a:stretch>
                  <a:fillRect t="-2947" b="-3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Дуга 13"/>
          <p:cNvSpPr/>
          <p:nvPr/>
        </p:nvSpPr>
        <p:spPr>
          <a:xfrm>
            <a:off x="395536" y="3789040"/>
            <a:ext cx="482352" cy="457200"/>
          </a:xfrm>
          <a:prstGeom prst="arc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2081052">
            <a:off x="1499083" y="3000440"/>
            <a:ext cx="457200" cy="673224"/>
          </a:xfrm>
          <a:prstGeom prst="arc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66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3140968"/>
            <a:ext cx="1922512" cy="1202432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09564" y="3115196"/>
            <a:ext cx="1922512" cy="12024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115616" y="3131964"/>
            <a:ext cx="1922512" cy="12024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54"/>
          <p:cNvCxnSpPr/>
          <p:nvPr/>
        </p:nvCxnSpPr>
        <p:spPr>
          <a:xfrm rot="16200000" flipH="1">
            <a:off x="1094966" y="4169730"/>
            <a:ext cx="185316" cy="144016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106688" cy="4525963"/>
          </a:xfrm>
        </p:spPr>
        <p:txBody>
          <a:bodyPr/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K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R                   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5896" y="1412776"/>
            <a:ext cx="51125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параллелограмм у которого все углы прямые.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Свойства: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как прямоугольник – это параллелограмм, то все свойства параллелограмма верны и для прямоугольника.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Диагонали прямоугольника равны.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Стороны прямоугольника являются его высотами.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Квадрат диагонали прямоугольника равен сумме квадратов его измерений.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Около любого прямоугольника можно описать окружность.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Признаки: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диагонали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четырехугольника равны и точкой пересечения делятся пополам,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этот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диагонали параллелограмма равны, то этот параллелограмм прямоугольник.</a:t>
            </a:r>
          </a:p>
          <a:p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89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852936"/>
            <a:ext cx="1850504" cy="1418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827584" y="2852936"/>
            <a:ext cx="1850504" cy="14184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27584" y="2852936"/>
            <a:ext cx="1850504" cy="14184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2670150">
            <a:off x="1642341" y="3333565"/>
            <a:ext cx="457200" cy="457200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288032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a     d       </a:t>
            </a:r>
            <a:r>
              <a:rPr lang="el-GR" dirty="0" smtClean="0"/>
              <a:t>α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b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91880" y="2852936"/>
                <a:ext cx="5184576" cy="1982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sz="3600" dirty="0" smtClean="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3600" dirty="0" smtClean="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ab</a:t>
                </a:r>
                <a:endParaRPr lang="ru-RU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sz="3600" dirty="0" smtClean="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36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d</m:t>
                        </m:r>
                      </m:e>
                      <m:sup>
                        <m:r>
                          <a:rPr lang="en-US" sz="3600" b="0" i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36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i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α</m:t>
                        </m:r>
                      </m:e>
                    </m:func>
                  </m:oMath>
                </a14:m>
                <a:endParaRPr lang="ru-RU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2852936"/>
                <a:ext cx="5184576" cy="1982659"/>
              </a:xfrm>
              <a:prstGeom prst="rect">
                <a:avLst/>
              </a:prstGeom>
              <a:blipFill rotWithShape="1">
                <a:blip r:embed="rId2"/>
                <a:stretch>
                  <a:fillRect t="-4923" b="-4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99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Ромб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омб 3"/>
          <p:cNvSpPr/>
          <p:nvPr/>
        </p:nvSpPr>
        <p:spPr>
          <a:xfrm>
            <a:off x="1427076" y="2708920"/>
            <a:ext cx="1778496" cy="2304256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>
            <a:off x="2316324" y="2708920"/>
            <a:ext cx="0" cy="2304256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1"/>
            <a:endCxn id="4" idx="3"/>
          </p:cNvCxnSpPr>
          <p:nvPr/>
        </p:nvCxnSpPr>
        <p:spPr>
          <a:xfrm>
            <a:off x="1427076" y="3861048"/>
            <a:ext cx="177849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>
            <a:off x="2316324" y="3717032"/>
            <a:ext cx="239452" cy="144016"/>
          </a:xfrm>
          <a:prstGeom prst="bentConnector3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3024336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А </a:t>
            </a:r>
            <a:r>
              <a:rPr lang="en-US" dirty="0" smtClean="0"/>
              <a:t>        O</a:t>
            </a:r>
            <a:r>
              <a:rPr lang="ru-RU" dirty="0" smtClean="0"/>
              <a:t>        С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</a:t>
            </a:r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1268760"/>
            <a:ext cx="518457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параллелограмм у которого все стороны равны.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Свойства: 1. 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ромб 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параллелограмм, то все свойства параллелограмма верны и для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ромба.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Диагонали ромба перпендикулярны.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Диагонали ромба являются биссектрисами его углов.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любой ромб можно вписать окружность.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Признаки: 1.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две смежные стороны параллелограмма равны, то этот параллелограмм – ромб.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диагонали параллелограмма перпендикулярны, то этот параллелограмм – ромб.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диагонали делят параллелограмм на четыре равных прямоугольных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треугольника, то этот параллелограмм – ромб.</a:t>
            </a:r>
          </a:p>
          <a:p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9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ромба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омб 3"/>
          <p:cNvSpPr/>
          <p:nvPr/>
        </p:nvSpPr>
        <p:spPr>
          <a:xfrm>
            <a:off x="683568" y="2204864"/>
            <a:ext cx="2066528" cy="37444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>
            <a:endCxn id="4" idx="3"/>
          </p:cNvCxnSpPr>
          <p:nvPr/>
        </p:nvCxnSpPr>
        <p:spPr>
          <a:xfrm>
            <a:off x="683568" y="4077072"/>
            <a:ext cx="206652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4" idx="2"/>
          </p:cNvCxnSpPr>
          <p:nvPr/>
        </p:nvCxnSpPr>
        <p:spPr>
          <a:xfrm>
            <a:off x="1716832" y="2204864"/>
            <a:ext cx="0" cy="374441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83568" y="4077072"/>
            <a:ext cx="1440160" cy="10801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8025022">
            <a:off x="1443637" y="2178603"/>
            <a:ext cx="581836" cy="599012"/>
          </a:xfrm>
          <a:prstGeom prst="arc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034680" cy="4525963"/>
              </a:xfrm>
            </p:spPr>
            <p:txBody>
              <a:bodyPr/>
              <a:lstStyle/>
              <a:p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Times New Roman" panose="020206030504050203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0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a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Times New Roman" panose="020206030504050203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0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h       a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034680" cy="4525963"/>
              </a:xfrm>
              <a:blipFill rotWithShape="1">
                <a:blip r:embed="rId2"/>
                <a:stretch>
                  <a:fillRect l="-4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79912" y="1556792"/>
                <a:ext cx="4968552" cy="5029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ah</a:t>
                </a:r>
              </a:p>
              <a:p>
                <a:pPr marL="342900" indent="-342900">
                  <a:buAutoNum type="arabicPeriod"/>
                </a:pP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36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el-GR" sz="3600" i="1">
                            <a:latin typeface="Cambria Math"/>
                          </a:rPr>
                          <m:t>α</m:t>
                        </m:r>
                      </m:e>
                    </m:func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AutoNum type="arabicPeriod"/>
                </a:pP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</a:t>
                </a:r>
                <a:endParaRPr lang="ru-RU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полупериметр</a:t>
                </a: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радиус впис. окр.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556792"/>
                <a:ext cx="4968552" cy="5029647"/>
              </a:xfrm>
              <a:prstGeom prst="rect">
                <a:avLst/>
              </a:prstGeom>
              <a:blipFill rotWithShape="1">
                <a:blip r:embed="rId3"/>
                <a:stretch>
                  <a:fillRect t="-1939" b="-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71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708920"/>
            <a:ext cx="1562472" cy="158417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259632" y="2708920"/>
            <a:ext cx="1562472" cy="158417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59632" y="2708920"/>
            <a:ext cx="1562472" cy="158417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195736" y="3356992"/>
            <a:ext cx="144016" cy="14401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2195736" y="3501008"/>
            <a:ext cx="144016" cy="14401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03468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B                 C</a:t>
            </a:r>
          </a:p>
          <a:p>
            <a:endParaRPr lang="en-US" dirty="0"/>
          </a:p>
          <a:p>
            <a:r>
              <a:rPr lang="en-US" dirty="0" smtClean="0"/>
              <a:t>          O</a:t>
            </a:r>
          </a:p>
          <a:p>
            <a:r>
              <a:rPr lang="en-US" dirty="0"/>
              <a:t> </a:t>
            </a:r>
            <a:r>
              <a:rPr lang="en-US" dirty="0" smtClean="0"/>
              <a:t>A                  D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67944" y="141277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275856" y="2204864"/>
            <a:ext cx="54726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Квадрат</a:t>
            </a:r>
            <a:r>
              <a:rPr lang="ru-RU" dirty="0"/>
              <a:t> </a:t>
            </a:r>
            <a:r>
              <a:rPr lang="ru-RU" dirty="0">
                <a:solidFill>
                  <a:srgbClr val="FFFF00"/>
                </a:solidFill>
              </a:rPr>
              <a:t>— </a:t>
            </a:r>
            <a:r>
              <a:rPr lang="ru-RU" dirty="0" smtClean="0">
                <a:solidFill>
                  <a:srgbClr val="FFFF00"/>
                </a:solidFill>
              </a:rPr>
              <a:t>правильный четырёхугольник, </a:t>
            </a:r>
            <a:r>
              <a:rPr lang="ru-RU" dirty="0">
                <a:solidFill>
                  <a:srgbClr val="FFFF00"/>
                </a:solidFill>
              </a:rPr>
              <a:t>то есть четырёхугольник, у которого все углы равны и все стороны равны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Свойства: 1.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Все углы квадрата прямые.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1.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Диагонали квадрата равны.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2.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Диагонали квадрата взаимно перпендикулярны.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3.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Диагонали квадрата являются биссектрисами его углов.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Признаки: 1</a:t>
            </a:r>
            <a:r>
              <a:rPr lang="ru-RU" dirty="0" smtClean="0">
                <a:solidFill>
                  <a:srgbClr val="FFFF00"/>
                </a:solidFill>
              </a:rPr>
              <a:t>. Если в четырёхугольнике все стороны равны и среди внутренних углов есть прямой угол, то этот четырёхугольник – квадрат.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2. </a:t>
            </a:r>
            <a:r>
              <a:rPr lang="ru-RU" dirty="0">
                <a:solidFill>
                  <a:srgbClr val="FFFF00"/>
                </a:solidFill>
              </a:rPr>
              <a:t>Если в четырёхугольнике </a:t>
            </a:r>
            <a:r>
              <a:rPr lang="ru-RU" dirty="0" smtClean="0">
                <a:solidFill>
                  <a:srgbClr val="FFFF00"/>
                </a:solidFill>
              </a:rPr>
              <a:t>диагонали равны, перпендикулярны и точкой пересечения делятся пополам, </a:t>
            </a:r>
            <a:r>
              <a:rPr lang="ru-RU" dirty="0">
                <a:solidFill>
                  <a:srgbClr val="FFFF00"/>
                </a:solidFill>
              </a:rPr>
              <a:t>то этот четырёхугольник – квадрат.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8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673</Words>
  <Application>Microsoft Office PowerPoint</Application>
  <PresentationFormat>Экран (4:3)</PresentationFormat>
  <Paragraphs>137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Четырёхугольники Площади четырёхугольников </vt:lpstr>
      <vt:lpstr>Многоугольники</vt:lpstr>
      <vt:lpstr>Параллелограмм</vt:lpstr>
      <vt:lpstr>Площадь параллелограмма</vt:lpstr>
      <vt:lpstr>Прямоугольник</vt:lpstr>
      <vt:lpstr>Площадь прямоугольника</vt:lpstr>
      <vt:lpstr>Ромб</vt:lpstr>
      <vt:lpstr>Площадь ромба</vt:lpstr>
      <vt:lpstr>Квадрат</vt:lpstr>
      <vt:lpstr>Площадь квадрата</vt:lpstr>
      <vt:lpstr>Трапеция</vt:lpstr>
      <vt:lpstr>Площадь трапеции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Директор</dc:creator>
  <cp:lastModifiedBy>Директор</cp:lastModifiedBy>
  <cp:revision>39</cp:revision>
  <dcterms:modified xsi:type="dcterms:W3CDTF">2018-02-12T06:02:09Z</dcterms:modified>
</cp:coreProperties>
</file>